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0" r:id="rId3"/>
    <p:sldId id="261" r:id="rId4"/>
    <p:sldId id="262" r:id="rId5"/>
    <p:sldId id="267" r:id="rId6"/>
    <p:sldId id="266" r:id="rId7"/>
    <p:sldId id="265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9F7D789-25CD-4CDA-9E73-E05F9B007740}">
          <p14:sldIdLst>
            <p14:sldId id="256"/>
            <p14:sldId id="260"/>
            <p14:sldId id="261"/>
            <p14:sldId id="262"/>
            <p14:sldId id="267"/>
            <p14:sldId id="266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9900"/>
    <a:srgbClr val="996633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82" d="100"/>
          <a:sy n="82" d="100"/>
        </p:scale>
        <p:origin x="147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6" d="100"/>
          <a:sy n="36" d="100"/>
        </p:scale>
        <p:origin x="-219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DD203-9E57-46B1-84C6-7D0A91B0E16E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73B99-8821-4ABC-A618-0598AA6A18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873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197DC-20B0-46B2-97E9-16AE43A7FB28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B8CE6-6F5B-4E33-A7F2-CB486F89EC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79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8CE6-6F5B-4E33-A7F2-CB486F89EC2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340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046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121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56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93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153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37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20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40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0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879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419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E4659-7985-49B0-AFB9-855F1780E650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3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BEBE54-47DE-422A-81AE-AF41F957D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274638"/>
            <a:ext cx="5328592" cy="5746650"/>
          </a:xfrm>
        </p:spPr>
        <p:txBody>
          <a:bodyPr>
            <a:normAutofit/>
          </a:bodyPr>
          <a:lstStyle/>
          <a:p>
            <a:r>
              <a:rPr lang="cs-CZ" sz="6000" b="1" dirty="0">
                <a:solidFill>
                  <a:srgbClr val="0070C0"/>
                </a:solidFill>
              </a:rPr>
              <a:t>Shoda přísudku s podmětem</a:t>
            </a:r>
          </a:p>
        </p:txBody>
      </p:sp>
    </p:spTree>
    <p:extLst>
      <p:ext uri="{BB962C8B-B14F-4D97-AF65-F5344CB8AC3E}">
        <p14:creationId xmlns:p14="http://schemas.microsoft.com/office/powerpoint/2010/main" val="4181967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292">
        <p14:reveal/>
      </p:transition>
    </mc:Choice>
    <mc:Fallback xmlns="">
      <p:transition spd="slow" advTm="2292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395536" y="188641"/>
            <a:ext cx="8496944" cy="720079"/>
          </a:xfrm>
          <a:solidFill>
            <a:schemeClr val="accent6">
              <a:lumMod val="60000"/>
              <a:lumOff val="40000"/>
            </a:schemeClr>
          </a:solidFill>
          <a:ln w="3810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FF99"/>
                </a:solidFill>
              </a:rPr>
              <a:t>Podmět a přísudek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07504" y="1340768"/>
            <a:ext cx="8928992" cy="5184576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rgbClr val="0070C0"/>
                </a:solidFill>
              </a:rPr>
              <a:t>přísudek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>
                <a:solidFill>
                  <a:schemeClr val="tx1"/>
                </a:solidFill>
              </a:rPr>
              <a:t>– základní větný člen, vyjadřuje činnost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                           nebo stav podmětu</a:t>
            </a:r>
          </a:p>
          <a:p>
            <a:r>
              <a:rPr lang="cs-CZ" sz="2800" b="1" i="1" dirty="0">
                <a:solidFill>
                  <a:srgbClr val="0070C0"/>
                </a:solidFill>
              </a:rPr>
              <a:t>Hlasatel </a:t>
            </a:r>
            <a:r>
              <a:rPr lang="cs-CZ" sz="2800" b="1" i="1" u="sng" dirty="0">
                <a:solidFill>
                  <a:srgbClr val="0070C0"/>
                </a:solidFill>
              </a:rPr>
              <a:t>čte</a:t>
            </a:r>
            <a:r>
              <a:rPr lang="cs-CZ" sz="2800" b="1" i="1" dirty="0">
                <a:solidFill>
                  <a:srgbClr val="0070C0"/>
                </a:solidFill>
              </a:rPr>
              <a:t> zprávy.</a:t>
            </a:r>
            <a:r>
              <a:rPr lang="cs-CZ" sz="2800" b="1" dirty="0">
                <a:solidFill>
                  <a:srgbClr val="0070C0"/>
                </a:solidFill>
              </a:rPr>
              <a:t>                                           </a:t>
            </a:r>
          </a:p>
          <a:p>
            <a:r>
              <a:rPr lang="cs-CZ" sz="2800" dirty="0">
                <a:solidFill>
                  <a:schemeClr val="tx1"/>
                </a:solidFill>
              </a:rPr>
              <a:t>(Co dělá hlasatel? Čte.)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rgbClr val="0070C0"/>
                </a:solidFill>
              </a:rPr>
              <a:t>podmět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>
                <a:solidFill>
                  <a:schemeClr val="tx1"/>
                </a:solidFill>
              </a:rPr>
              <a:t>– základní větný člen, vyjadřuje původce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		     či nositele činnosti</a:t>
            </a:r>
          </a:p>
          <a:p>
            <a:r>
              <a:rPr lang="cs-CZ" sz="2800" b="1" i="1" dirty="0">
                <a:solidFill>
                  <a:srgbClr val="0070C0"/>
                </a:solidFill>
              </a:rPr>
              <a:t>Zkušený </a:t>
            </a:r>
            <a:r>
              <a:rPr lang="cs-CZ" sz="2800" b="1" i="1" u="sng" dirty="0">
                <a:solidFill>
                  <a:srgbClr val="0070C0"/>
                </a:solidFill>
              </a:rPr>
              <a:t>pilot</a:t>
            </a:r>
            <a:r>
              <a:rPr lang="cs-CZ" sz="2800" b="1" i="1" dirty="0">
                <a:solidFill>
                  <a:srgbClr val="0070C0"/>
                </a:solidFill>
              </a:rPr>
              <a:t> řídí letadlo v mlze.</a:t>
            </a:r>
            <a:r>
              <a:rPr lang="cs-CZ" sz="2800" dirty="0">
                <a:solidFill>
                  <a:srgbClr val="0070C0"/>
                </a:solidFill>
              </a:rPr>
              <a:t>                 </a:t>
            </a:r>
          </a:p>
          <a:p>
            <a:r>
              <a:rPr lang="cs-CZ" sz="2800" dirty="0">
                <a:solidFill>
                  <a:schemeClr val="tx1"/>
                </a:solidFill>
              </a:rPr>
              <a:t>(Kdo řídí letadlo? Pilot.)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rgbClr val="0070C0"/>
                </a:solidFill>
              </a:rPr>
              <a:t>shoda přísudku a podmětu</a:t>
            </a:r>
          </a:p>
          <a:p>
            <a:r>
              <a:rPr lang="cs-CZ" sz="2800" b="1" i="1" dirty="0">
                <a:solidFill>
                  <a:schemeClr val="tx1"/>
                </a:solidFill>
              </a:rPr>
              <a:t>	</a:t>
            </a:r>
            <a:r>
              <a:rPr lang="cs-CZ" sz="2800" i="1" dirty="0">
                <a:solidFill>
                  <a:schemeClr val="tx1"/>
                </a:solidFill>
              </a:rPr>
              <a:t>hlasatel čte, pilot řídí</a:t>
            </a:r>
            <a:r>
              <a:rPr lang="cs-CZ" sz="2800" b="1" i="1" dirty="0">
                <a:solidFill>
                  <a:schemeClr val="tx1"/>
                </a:solidFill>
              </a:rPr>
              <a:t>	</a:t>
            </a:r>
            <a:r>
              <a:rPr lang="cs-CZ" sz="2800" b="1" dirty="0">
                <a:solidFill>
                  <a:srgbClr val="0070C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25487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 txBox="1">
            <a:spLocks/>
          </p:cNvSpPr>
          <p:nvPr/>
        </p:nvSpPr>
        <p:spPr>
          <a:xfrm>
            <a:off x="457200" y="1600200"/>
            <a:ext cx="8229600" cy="514116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7" name="Nadpis 3"/>
          <p:cNvSpPr txBox="1">
            <a:spLocks/>
          </p:cNvSpPr>
          <p:nvPr/>
        </p:nvSpPr>
        <p:spPr>
          <a:xfrm>
            <a:off x="107504" y="332656"/>
            <a:ext cx="8856984" cy="7780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rgbClr val="0070C0"/>
            </a:solidFill>
          </a:ln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800" b="1" dirty="0">
                <a:solidFill>
                  <a:srgbClr val="FFFF99"/>
                </a:solidFill>
              </a:rPr>
              <a:t>Shoda přísudku s jednoduchým podmětem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9AA5986-95E6-4625-94E3-E3C58096C9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149343"/>
              </p:ext>
            </p:extLst>
          </p:nvPr>
        </p:nvGraphicFramePr>
        <p:xfrm>
          <a:off x="485394" y="1600200"/>
          <a:ext cx="8229600" cy="43143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22310">
                  <a:extLst>
                    <a:ext uri="{9D8B030D-6E8A-4147-A177-3AD203B41FA5}">
                      <a16:colId xmlns:a16="http://schemas.microsoft.com/office/drawing/2014/main" val="4187919063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1491437587"/>
                    </a:ext>
                  </a:extLst>
                </a:gridCol>
                <a:gridCol w="4431026">
                  <a:extLst>
                    <a:ext uri="{9D8B030D-6E8A-4147-A177-3AD203B41FA5}">
                      <a16:colId xmlns:a16="http://schemas.microsoft.com/office/drawing/2014/main" val="3750802507"/>
                    </a:ext>
                  </a:extLst>
                </a:gridCol>
              </a:tblGrid>
              <a:tr h="604664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koncovka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rod podmětu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příklad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011154"/>
                  </a:ext>
                </a:extLst>
              </a:tr>
              <a:tr h="927422"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-i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  <a:p>
                      <a:r>
                        <a:rPr lang="cs-CZ" sz="2400" dirty="0"/>
                        <a:t>mužský životný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  <a:p>
                      <a:r>
                        <a:rPr lang="cs-CZ" sz="2400" u="sng" dirty="0"/>
                        <a:t>Kluci</a:t>
                      </a:r>
                      <a:r>
                        <a:rPr lang="cs-CZ" sz="2400" dirty="0"/>
                        <a:t> hrál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 </a:t>
                      </a:r>
                      <a:r>
                        <a:rPr lang="cs-CZ" sz="2400" dirty="0"/>
                        <a:t>na hřišti fotbal.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3564076"/>
                  </a:ext>
                </a:extLst>
              </a:tr>
              <a:tr h="927422"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-y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  <a:p>
                      <a:r>
                        <a:rPr lang="cs-CZ" sz="2400" dirty="0"/>
                        <a:t>mužský neživotný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  <a:p>
                      <a:r>
                        <a:rPr lang="cs-CZ" sz="2400" u="sng" dirty="0"/>
                        <a:t>Stromy</a:t>
                      </a:r>
                      <a:r>
                        <a:rPr lang="cs-CZ" sz="2400" dirty="0"/>
                        <a:t> se ve větru ohýbal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cs-CZ" sz="24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381639"/>
                  </a:ext>
                </a:extLst>
              </a:tr>
              <a:tr h="927422"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-y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  <a:p>
                      <a:r>
                        <a:rPr lang="cs-CZ" sz="2400" dirty="0"/>
                        <a:t>ženský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  <a:p>
                      <a:r>
                        <a:rPr lang="cs-CZ" sz="2400" u="sng" dirty="0"/>
                        <a:t>Maminky</a:t>
                      </a:r>
                      <a:r>
                        <a:rPr lang="cs-CZ" sz="2400" dirty="0"/>
                        <a:t> kolébal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cs-CZ" sz="2400" dirty="0"/>
                        <a:t> své děti.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633619"/>
                  </a:ext>
                </a:extLst>
              </a:tr>
              <a:tr h="927422"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-a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  <a:p>
                      <a:r>
                        <a:rPr lang="cs-CZ" sz="2400" dirty="0"/>
                        <a:t>střední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  <a:p>
                      <a:r>
                        <a:rPr lang="cs-CZ" sz="2400" u="sng" dirty="0"/>
                        <a:t>Koťata</a:t>
                      </a:r>
                      <a:r>
                        <a:rPr lang="cs-CZ" sz="2400" dirty="0"/>
                        <a:t> se vyhříval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cs-CZ" sz="2400" dirty="0"/>
                        <a:t> na slunci.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306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306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179512" y="260647"/>
            <a:ext cx="8784976" cy="6480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rgbClr val="0070C0"/>
            </a:solidFill>
          </a:ln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rgbClr val="FFFF99"/>
                </a:solidFill>
              </a:rPr>
              <a:t>Pozor!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5B4E9FC-4064-43D5-9987-0D316F327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25658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podstatná jména </a:t>
            </a:r>
            <a:r>
              <a:rPr lang="cs-CZ" sz="2800" dirty="0">
                <a:solidFill>
                  <a:srgbClr val="0070C0"/>
                </a:solidFill>
              </a:rPr>
              <a:t>děti, oči, uši </a:t>
            </a:r>
            <a:r>
              <a:rPr lang="cs-CZ" sz="2800" dirty="0"/>
              <a:t>jsou v </a:t>
            </a:r>
            <a:r>
              <a:rPr lang="cs-CZ" sz="2800" dirty="0">
                <a:solidFill>
                  <a:srgbClr val="0070C0"/>
                </a:solidFill>
              </a:rPr>
              <a:t>mn.č. rodu ženského</a:t>
            </a:r>
          </a:p>
          <a:p>
            <a:pPr marL="0" indent="0">
              <a:buNone/>
            </a:pPr>
            <a:endParaRPr lang="cs-CZ" sz="28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sz="2800" b="1" dirty="0">
                <a:solidFill>
                  <a:srgbClr val="0070C0"/>
                </a:solidFill>
              </a:rPr>
              <a:t>    </a:t>
            </a:r>
            <a:r>
              <a:rPr lang="cs-CZ" sz="2800" b="1" i="1" dirty="0">
                <a:solidFill>
                  <a:srgbClr val="0070C0"/>
                </a:solidFill>
              </a:rPr>
              <a:t>Děti se smál</a:t>
            </a:r>
            <a:r>
              <a:rPr lang="cs-CZ" sz="2800" b="1" i="1" dirty="0">
                <a:solidFill>
                  <a:srgbClr val="FF0000"/>
                </a:solidFill>
              </a:rPr>
              <a:t>y</a:t>
            </a:r>
            <a:r>
              <a:rPr lang="cs-CZ" sz="2800" b="1" i="1" dirty="0">
                <a:solidFill>
                  <a:srgbClr val="0070C0"/>
                </a:solidFill>
              </a:rPr>
              <a:t>. Oči zářil</a:t>
            </a:r>
            <a:r>
              <a:rPr lang="cs-CZ" sz="2800" b="1" i="1" dirty="0">
                <a:solidFill>
                  <a:srgbClr val="FF0000"/>
                </a:solidFill>
              </a:rPr>
              <a:t>y</a:t>
            </a:r>
            <a:r>
              <a:rPr lang="cs-CZ" sz="2800" b="1" i="1" dirty="0">
                <a:solidFill>
                  <a:srgbClr val="0070C0"/>
                </a:solidFill>
              </a:rPr>
              <a:t>. Uši bolel</a:t>
            </a:r>
            <a:r>
              <a:rPr lang="cs-CZ" sz="2800" b="1" i="1" dirty="0">
                <a:solidFill>
                  <a:srgbClr val="FF0000"/>
                </a:solidFill>
              </a:rPr>
              <a:t>y</a:t>
            </a:r>
            <a:r>
              <a:rPr lang="cs-CZ" sz="2800" b="1" i="1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cs-CZ" sz="2800" b="1" u="sng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některá podstatná jména </a:t>
            </a:r>
            <a:r>
              <a:rPr lang="cs-CZ" sz="2800" dirty="0">
                <a:solidFill>
                  <a:srgbClr val="0070C0"/>
                </a:solidFill>
              </a:rPr>
              <a:t>rodu mužského</a:t>
            </a:r>
            <a:r>
              <a:rPr lang="cs-CZ" sz="2800" dirty="0"/>
              <a:t> mohou mít tvar </a:t>
            </a:r>
            <a:r>
              <a:rPr lang="cs-CZ" sz="2800" dirty="0">
                <a:solidFill>
                  <a:srgbClr val="0070C0"/>
                </a:solidFill>
              </a:rPr>
              <a:t>životný i neživotný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800" dirty="0"/>
              <a:t>         - životné koncovky (-i, -é, -</a:t>
            </a:r>
            <a:r>
              <a:rPr lang="cs-CZ" sz="2800" dirty="0" err="1"/>
              <a:t>ové</a:t>
            </a:r>
            <a:r>
              <a:rPr lang="cs-CZ" sz="2800" dirty="0"/>
              <a:t> ) </a:t>
            </a:r>
            <a:r>
              <a:rPr lang="cs-CZ" sz="2800" dirty="0">
                <a:latin typeface="Century Schoolbook"/>
              </a:rPr>
              <a:t>→ </a:t>
            </a:r>
            <a:r>
              <a:rPr lang="cs-CZ" sz="2800" b="1" dirty="0">
                <a:solidFill>
                  <a:srgbClr val="FF0000"/>
                </a:solidFill>
                <a:latin typeface="Century Schoolbook"/>
              </a:rPr>
              <a:t>i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cs-CZ" dirty="0"/>
              <a:t>   - neživotné koncovky (-y, -e, -ě) </a:t>
            </a:r>
            <a:r>
              <a:rPr lang="cs-CZ" dirty="0">
                <a:latin typeface="Century Schoolbook"/>
              </a:rPr>
              <a:t>→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y</a:t>
            </a:r>
          </a:p>
          <a:p>
            <a:pPr marL="457200" lvl="1" indent="0" algn="ctr">
              <a:buNone/>
            </a:pPr>
            <a:br>
              <a:rPr lang="cs-CZ" dirty="0"/>
            </a:br>
            <a:r>
              <a:rPr lang="cs-CZ" b="1" i="1" dirty="0">
                <a:solidFill>
                  <a:srgbClr val="0070C0"/>
                </a:solidFill>
              </a:rPr>
              <a:t>Ledoborc</a:t>
            </a:r>
            <a:r>
              <a:rPr lang="cs-CZ" b="1" i="1" dirty="0"/>
              <a:t>i</a:t>
            </a:r>
            <a:r>
              <a:rPr lang="cs-CZ" b="1" i="1" dirty="0">
                <a:solidFill>
                  <a:srgbClr val="0070C0"/>
                </a:solidFill>
              </a:rPr>
              <a:t> vyplul</a:t>
            </a:r>
            <a:r>
              <a:rPr lang="cs-CZ" b="1" i="1" dirty="0">
                <a:solidFill>
                  <a:srgbClr val="FF0000"/>
                </a:solidFill>
              </a:rPr>
              <a:t>i</a:t>
            </a:r>
            <a:r>
              <a:rPr lang="cs-CZ" b="1" i="1" dirty="0">
                <a:solidFill>
                  <a:srgbClr val="0070C0"/>
                </a:solidFill>
              </a:rPr>
              <a:t>. Ledoborc</a:t>
            </a:r>
            <a:r>
              <a:rPr lang="cs-CZ" b="1" i="1" dirty="0"/>
              <a:t>e</a:t>
            </a:r>
            <a:r>
              <a:rPr lang="cs-CZ" b="1" i="1" dirty="0">
                <a:solidFill>
                  <a:srgbClr val="0070C0"/>
                </a:solidFill>
              </a:rPr>
              <a:t> vyplul</a:t>
            </a:r>
            <a:r>
              <a:rPr lang="cs-CZ" b="1" i="1" dirty="0">
                <a:solidFill>
                  <a:srgbClr val="FF0000"/>
                </a:solidFill>
              </a:rPr>
              <a:t>y</a:t>
            </a:r>
            <a:r>
              <a:rPr lang="cs-CZ" b="1" i="1" dirty="0">
                <a:solidFill>
                  <a:srgbClr val="0070C0"/>
                </a:solidFill>
              </a:rPr>
              <a:t>. </a:t>
            </a:r>
          </a:p>
          <a:p>
            <a:pPr marL="457200" lvl="1" indent="0" algn="ctr">
              <a:buNone/>
            </a:pPr>
            <a:br>
              <a:rPr lang="cs-CZ" b="1" i="1" dirty="0">
                <a:solidFill>
                  <a:srgbClr val="0070C0"/>
                </a:solidFill>
              </a:rPr>
            </a:br>
            <a:r>
              <a:rPr lang="cs-CZ" b="1" i="1" dirty="0">
                <a:solidFill>
                  <a:srgbClr val="0070C0"/>
                </a:solidFill>
              </a:rPr>
              <a:t>Uzenáč</a:t>
            </a:r>
            <a:r>
              <a:rPr lang="cs-CZ" b="1" i="1" dirty="0"/>
              <a:t>i</a:t>
            </a:r>
            <a:r>
              <a:rPr lang="cs-CZ" b="1" i="1" dirty="0">
                <a:solidFill>
                  <a:srgbClr val="0070C0"/>
                </a:solidFill>
              </a:rPr>
              <a:t> mi nechutnal</a:t>
            </a:r>
            <a:r>
              <a:rPr lang="cs-CZ" b="1" i="1" dirty="0">
                <a:solidFill>
                  <a:srgbClr val="FF0000"/>
                </a:solidFill>
              </a:rPr>
              <a:t>i</a:t>
            </a:r>
            <a:r>
              <a:rPr lang="cs-CZ" b="1" i="1" dirty="0">
                <a:solidFill>
                  <a:srgbClr val="0070C0"/>
                </a:solidFill>
              </a:rPr>
              <a:t>. Uzenáč</a:t>
            </a:r>
            <a:r>
              <a:rPr lang="cs-CZ" b="1" i="1" dirty="0"/>
              <a:t>e</a:t>
            </a:r>
            <a:r>
              <a:rPr lang="cs-CZ" b="1" i="1" dirty="0">
                <a:solidFill>
                  <a:srgbClr val="0070C0"/>
                </a:solidFill>
              </a:rPr>
              <a:t> mi nechutnal</a:t>
            </a:r>
            <a:r>
              <a:rPr lang="cs-CZ" b="1" i="1" dirty="0">
                <a:solidFill>
                  <a:srgbClr val="FF0000"/>
                </a:solidFill>
              </a:rPr>
              <a:t>y</a:t>
            </a:r>
            <a:r>
              <a:rPr lang="cs-CZ" b="1" i="1" dirty="0">
                <a:solidFill>
                  <a:srgbClr val="0070C0"/>
                </a:solidFill>
              </a:rPr>
              <a:t>. 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940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179512" y="260647"/>
            <a:ext cx="8784976" cy="6480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rgbClr val="0070C0"/>
            </a:solidFill>
          </a:ln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rgbClr val="FFFF99"/>
                </a:solidFill>
              </a:rPr>
              <a:t>Pozor!</a:t>
            </a:r>
          </a:p>
        </p:txBody>
      </p:sp>
      <p:sp>
        <p:nvSpPr>
          <p:cNvPr id="9" name="Zástupný symbol pro obsah 8">
            <a:extLst>
              <a:ext uri="{FF2B5EF4-FFF2-40B4-BE49-F238E27FC236}">
                <a16:creationId xmlns:a16="http://schemas.microsoft.com/office/drawing/2014/main" id="{0F73CCA5-EAB8-42DA-8B8F-1B0FE85EE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9715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není-li </a:t>
            </a:r>
            <a:r>
              <a:rPr lang="cs-CZ" sz="2800" b="1" dirty="0">
                <a:solidFill>
                  <a:srgbClr val="0070C0"/>
                </a:solidFill>
              </a:rPr>
              <a:t>podmět vyjádřen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/>
              <a:t>a není-li zřejmý z větné souvislosti, píšeme v koncovce příčestí minulého </a:t>
            </a:r>
            <a:r>
              <a:rPr lang="cs-CZ" sz="2800" dirty="0">
                <a:solidFill>
                  <a:srgbClr val="FF0000"/>
                </a:solidFill>
              </a:rPr>
              <a:t>-</a:t>
            </a:r>
            <a:r>
              <a:rPr lang="cs-CZ" sz="2800" b="1" dirty="0">
                <a:solidFill>
                  <a:srgbClr val="FF0000"/>
                </a:solidFill>
              </a:rPr>
              <a:t>i</a:t>
            </a:r>
          </a:p>
          <a:p>
            <a:pPr marL="0" indent="0">
              <a:buNone/>
            </a:pPr>
            <a:endParaRPr lang="cs-CZ" sz="28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2800" b="1" i="1" dirty="0">
                <a:solidFill>
                  <a:srgbClr val="0070C0"/>
                </a:solidFill>
              </a:rPr>
              <a:t>Přišl</a:t>
            </a:r>
            <a:r>
              <a:rPr lang="cs-CZ" sz="2800" b="1" i="1" dirty="0">
                <a:solidFill>
                  <a:srgbClr val="FF0000"/>
                </a:solidFill>
              </a:rPr>
              <a:t>i</a:t>
            </a:r>
            <a:r>
              <a:rPr lang="cs-CZ" sz="2800" b="1" i="1" dirty="0">
                <a:solidFill>
                  <a:srgbClr val="0070C0"/>
                </a:solidFill>
              </a:rPr>
              <a:t> brzy. Pomohl</a:t>
            </a:r>
            <a:r>
              <a:rPr lang="cs-CZ" sz="2800" b="1" i="1" dirty="0">
                <a:solidFill>
                  <a:srgbClr val="FF0000"/>
                </a:solidFill>
              </a:rPr>
              <a:t>i</a:t>
            </a:r>
            <a:r>
              <a:rPr lang="cs-CZ" sz="2800" b="1" i="1" dirty="0">
                <a:solidFill>
                  <a:srgbClr val="0070C0"/>
                </a:solidFill>
              </a:rPr>
              <a:t> jste nám.</a:t>
            </a:r>
          </a:p>
          <a:p>
            <a:pPr marL="0" indent="0">
              <a:buNone/>
            </a:pPr>
            <a:endParaRPr lang="cs-CZ" sz="2800" b="1" i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u podmětů typu </a:t>
            </a:r>
            <a:r>
              <a:rPr lang="cs-CZ" sz="2800" b="1" dirty="0">
                <a:solidFill>
                  <a:srgbClr val="0070C0"/>
                </a:solidFill>
              </a:rPr>
              <a:t>zástupy</a:t>
            </a:r>
            <a:r>
              <a:rPr lang="cs-CZ" sz="2800" dirty="0">
                <a:solidFill>
                  <a:srgbClr val="0070C0"/>
                </a:solidFill>
              </a:rPr>
              <a:t>, </a:t>
            </a:r>
            <a:r>
              <a:rPr lang="cs-CZ" sz="2800" b="1" dirty="0">
                <a:solidFill>
                  <a:srgbClr val="0070C0"/>
                </a:solidFill>
              </a:rPr>
              <a:t>davy</a:t>
            </a:r>
            <a:r>
              <a:rPr lang="cs-CZ" sz="2800" dirty="0">
                <a:solidFill>
                  <a:srgbClr val="0070C0"/>
                </a:solidFill>
              </a:rPr>
              <a:t>, </a:t>
            </a:r>
            <a:r>
              <a:rPr lang="cs-CZ" sz="2800" b="1" dirty="0">
                <a:solidFill>
                  <a:srgbClr val="0070C0"/>
                </a:solidFill>
              </a:rPr>
              <a:t>houfy</a:t>
            </a:r>
            <a:r>
              <a:rPr lang="cs-CZ" sz="2800" dirty="0">
                <a:solidFill>
                  <a:srgbClr val="0070C0"/>
                </a:solidFill>
              </a:rPr>
              <a:t>, </a:t>
            </a:r>
            <a:r>
              <a:rPr lang="cs-CZ" sz="2800" b="1" dirty="0">
                <a:solidFill>
                  <a:srgbClr val="0070C0"/>
                </a:solidFill>
              </a:rPr>
              <a:t>tisíce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/>
              <a:t>aj. jde o rod mužský neživotný, proto píšeme v koncovce příčestí minulého </a:t>
            </a:r>
            <a:r>
              <a:rPr lang="cs-CZ" sz="2800" dirty="0">
                <a:solidFill>
                  <a:srgbClr val="FF0000"/>
                </a:solidFill>
              </a:rPr>
              <a:t>-</a:t>
            </a:r>
            <a:r>
              <a:rPr lang="cs-CZ" sz="2800" b="1" dirty="0">
                <a:solidFill>
                  <a:srgbClr val="FF0000"/>
                </a:solidFill>
              </a:rPr>
              <a:t>y</a:t>
            </a:r>
            <a:endParaRPr lang="cs-CZ" sz="2800" b="1" dirty="0"/>
          </a:p>
          <a:p>
            <a:pPr marL="0" indent="0" algn="ctr">
              <a:buNone/>
            </a:pPr>
            <a:r>
              <a:rPr lang="cs-CZ" sz="2800" b="1" i="1" dirty="0"/>
              <a:t>Davy</a:t>
            </a:r>
            <a:r>
              <a:rPr lang="cs-CZ" sz="2800" b="1" i="1" dirty="0">
                <a:solidFill>
                  <a:srgbClr val="0070C0"/>
                </a:solidFill>
              </a:rPr>
              <a:t> návštěvníků proudil</a:t>
            </a:r>
            <a:r>
              <a:rPr lang="cs-CZ" sz="2800" b="1" i="1" dirty="0">
                <a:solidFill>
                  <a:srgbClr val="FF0000"/>
                </a:solidFill>
              </a:rPr>
              <a:t>y</a:t>
            </a:r>
            <a:r>
              <a:rPr lang="cs-CZ" sz="2800" b="1" i="1" dirty="0">
                <a:solidFill>
                  <a:srgbClr val="0070C0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cs-CZ" sz="2800" b="1" i="1" dirty="0"/>
              <a:t>Zástupy</a:t>
            </a:r>
            <a:r>
              <a:rPr lang="cs-CZ" sz="2800" b="1" i="1" dirty="0">
                <a:solidFill>
                  <a:srgbClr val="0070C0"/>
                </a:solidFill>
              </a:rPr>
              <a:t> lidí se dal</a:t>
            </a:r>
            <a:r>
              <a:rPr lang="cs-CZ" sz="2800" b="1" i="1" dirty="0">
                <a:solidFill>
                  <a:srgbClr val="FF0000"/>
                </a:solidFill>
              </a:rPr>
              <a:t>y</a:t>
            </a:r>
            <a:r>
              <a:rPr lang="cs-CZ" sz="2800" b="1" i="1" dirty="0">
                <a:solidFill>
                  <a:srgbClr val="0070C0"/>
                </a:solidFill>
              </a:rPr>
              <a:t> do pohybu.</a:t>
            </a:r>
          </a:p>
          <a:p>
            <a:pPr marL="0" indent="0" algn="ctr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§"/>
            </a:pPr>
            <a:endParaRPr lang="cs-CZ" sz="2800" b="1" i="1" dirty="0"/>
          </a:p>
          <a:p>
            <a:pPr marL="0" indent="0">
              <a:buNone/>
            </a:pPr>
            <a:endParaRPr lang="cs-CZ" sz="28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40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179512" y="260647"/>
            <a:ext cx="8784976" cy="79208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rgbClr val="0070C0"/>
            </a:solidFill>
          </a:ln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rgbClr val="FFFF99"/>
                </a:solidFill>
              </a:rPr>
              <a:t>Výjimky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5B4E9FC-4064-43D5-9987-0D316F327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54726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výjimkou z tohoto pravidla jsou následující podstatná jména: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800" dirty="0"/>
          </a:p>
          <a:p>
            <a:pPr marL="0" indent="0" algn="ctr">
              <a:buNone/>
            </a:pPr>
            <a:r>
              <a:rPr lang="cs-CZ" sz="2400" b="1" i="1" dirty="0"/>
              <a:t>Lidičky</a:t>
            </a:r>
            <a:r>
              <a:rPr lang="cs-CZ" sz="2400" b="1" i="1" dirty="0">
                <a:solidFill>
                  <a:srgbClr val="0070C0"/>
                </a:solidFill>
              </a:rPr>
              <a:t> se shlukl</a:t>
            </a:r>
            <a:r>
              <a:rPr lang="cs-CZ" sz="2400" b="1" i="1" dirty="0">
                <a:solidFill>
                  <a:srgbClr val="FF0000"/>
                </a:solidFill>
              </a:rPr>
              <a:t>i </a:t>
            </a:r>
            <a:r>
              <a:rPr lang="cs-CZ" sz="2400" b="1" i="1" dirty="0">
                <a:solidFill>
                  <a:srgbClr val="0070C0"/>
                </a:solidFill>
              </a:rPr>
              <a:t>na náměstí. </a:t>
            </a:r>
          </a:p>
          <a:p>
            <a:pPr marL="0" indent="0" algn="ctr">
              <a:buNone/>
            </a:pPr>
            <a:endParaRPr lang="cs-CZ" sz="800" b="1" i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70C0"/>
                </a:solidFill>
              </a:rPr>
              <a:t>Srpnové </a:t>
            </a:r>
            <a:r>
              <a:rPr lang="cs-CZ" sz="2400" b="1" i="1" dirty="0"/>
              <a:t>dni</a:t>
            </a:r>
            <a:r>
              <a:rPr lang="cs-CZ" sz="2400" b="1" i="1" dirty="0">
                <a:solidFill>
                  <a:srgbClr val="0070C0"/>
                </a:solidFill>
              </a:rPr>
              <a:t>/</a:t>
            </a:r>
            <a:r>
              <a:rPr lang="cs-CZ" sz="2400" b="1" i="1" dirty="0"/>
              <a:t>dny</a:t>
            </a:r>
            <a:r>
              <a:rPr lang="cs-CZ" sz="2400" b="1" i="1" dirty="0">
                <a:solidFill>
                  <a:srgbClr val="0070C0"/>
                </a:solidFill>
              </a:rPr>
              <a:t> utíkal</a:t>
            </a:r>
            <a:r>
              <a:rPr lang="cs-CZ" sz="2400" b="1" i="1" dirty="0">
                <a:solidFill>
                  <a:srgbClr val="FF0000"/>
                </a:solidFill>
              </a:rPr>
              <a:t>y</a:t>
            </a:r>
            <a:r>
              <a:rPr lang="cs-CZ" sz="2400" b="1" i="1" dirty="0">
                <a:solidFill>
                  <a:srgbClr val="0070C0"/>
                </a:solidFill>
              </a:rPr>
              <a:t> nejrychleji. X </a:t>
            </a:r>
            <a:r>
              <a:rPr lang="cs-CZ" sz="2400" b="1" i="1" dirty="0"/>
              <a:t>Dnové</a:t>
            </a:r>
            <a:r>
              <a:rPr lang="cs-CZ" sz="2400" b="1" i="1" dirty="0">
                <a:solidFill>
                  <a:srgbClr val="0070C0"/>
                </a:solidFill>
              </a:rPr>
              <a:t> mladosti pominul</a:t>
            </a:r>
            <a:r>
              <a:rPr lang="cs-CZ" sz="2400" b="1" i="1" dirty="0">
                <a:solidFill>
                  <a:srgbClr val="FF0000"/>
                </a:solidFill>
              </a:rPr>
              <a:t>i</a:t>
            </a:r>
            <a:r>
              <a:rPr lang="cs-CZ" sz="2400" b="1" i="1" dirty="0">
                <a:solidFill>
                  <a:srgbClr val="0070C0"/>
                </a:solidFill>
              </a:rPr>
              <a:t>. </a:t>
            </a:r>
          </a:p>
          <a:p>
            <a:pPr marL="0" indent="0" algn="ctr">
              <a:buNone/>
            </a:pPr>
            <a:endParaRPr lang="cs-CZ" sz="800" b="1" i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sz="2400" b="1" i="1" dirty="0"/>
              <a:t>Rodiče</a:t>
            </a:r>
            <a:r>
              <a:rPr lang="cs-CZ" sz="2400" b="1" i="1" dirty="0">
                <a:solidFill>
                  <a:srgbClr val="0070C0"/>
                </a:solidFill>
              </a:rPr>
              <a:t> mě pochválil</a:t>
            </a:r>
            <a:r>
              <a:rPr lang="cs-CZ" sz="2400" b="1" i="1" dirty="0">
                <a:solidFill>
                  <a:srgbClr val="FF0000"/>
                </a:solidFill>
              </a:rPr>
              <a:t>i</a:t>
            </a:r>
            <a:r>
              <a:rPr lang="cs-CZ" sz="2400" b="1" i="1" dirty="0">
                <a:solidFill>
                  <a:srgbClr val="0070C0"/>
                </a:solidFill>
              </a:rPr>
              <a:t>. </a:t>
            </a:r>
          </a:p>
          <a:p>
            <a:pPr marL="0" indent="0" algn="ctr">
              <a:buNone/>
            </a:pPr>
            <a:endParaRPr lang="cs-CZ" sz="800" b="1" i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sz="2400" b="1" i="1" dirty="0"/>
              <a:t>Koně</a:t>
            </a:r>
            <a:r>
              <a:rPr lang="cs-CZ" sz="2400" b="1" i="1" dirty="0">
                <a:solidFill>
                  <a:srgbClr val="0070C0"/>
                </a:solidFill>
              </a:rPr>
              <a:t> se pásl</a:t>
            </a:r>
            <a:r>
              <a:rPr lang="cs-CZ" sz="2400" b="1" i="1" dirty="0">
                <a:solidFill>
                  <a:srgbClr val="FF0000"/>
                </a:solidFill>
              </a:rPr>
              <a:t>i</a:t>
            </a:r>
            <a:r>
              <a:rPr lang="cs-CZ" sz="2400" b="1" i="1" dirty="0">
                <a:solidFill>
                  <a:srgbClr val="0070C0"/>
                </a:solidFill>
              </a:rPr>
              <a:t>. X </a:t>
            </a:r>
            <a:r>
              <a:rPr lang="cs-CZ" sz="2400" b="1" i="1" dirty="0"/>
              <a:t>Dřevěné houpací koně </a:t>
            </a:r>
            <a:r>
              <a:rPr lang="cs-CZ" sz="2400" b="1" i="1" dirty="0">
                <a:solidFill>
                  <a:srgbClr val="0070C0"/>
                </a:solidFill>
              </a:rPr>
              <a:t>se dětem líbil</a:t>
            </a:r>
            <a:r>
              <a:rPr lang="cs-CZ" sz="2400" b="1" i="1" dirty="0">
                <a:solidFill>
                  <a:srgbClr val="FF0000"/>
                </a:solidFill>
              </a:rPr>
              <a:t>y</a:t>
            </a:r>
            <a:r>
              <a:rPr lang="cs-CZ" sz="2400" b="1" i="1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cs-CZ" sz="800" b="1" i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pokud stojí </a:t>
            </a:r>
            <a:r>
              <a:rPr lang="cs-CZ" sz="2400" u="sng" dirty="0"/>
              <a:t>přísudek před několikanásobným předmětem</a:t>
            </a:r>
            <a:r>
              <a:rPr lang="cs-CZ" sz="2400" dirty="0"/>
              <a:t>, vztahují se </a:t>
            </a:r>
            <a:r>
              <a:rPr lang="cs-CZ" sz="2400" u="sng" dirty="0"/>
              <a:t>pravidla pro shodu</a:t>
            </a:r>
            <a:r>
              <a:rPr lang="cs-CZ" sz="2400" dirty="0"/>
              <a:t> přísudku s podmětem buď </a:t>
            </a:r>
            <a:r>
              <a:rPr lang="cs-CZ" sz="2400" u="sng" dirty="0"/>
              <a:t>k celému podmětu</a:t>
            </a:r>
            <a:r>
              <a:rPr lang="cs-CZ" sz="2400" dirty="0"/>
              <a:t>, nebo </a:t>
            </a:r>
            <a:r>
              <a:rPr lang="cs-CZ" sz="2400" u="sng" dirty="0"/>
              <a:t>k jeho prvnímu členu</a:t>
            </a:r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endParaRPr lang="cs-CZ" sz="800" dirty="0"/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70C0"/>
                </a:solidFill>
              </a:rPr>
              <a:t>Na hřiště přišl</a:t>
            </a:r>
            <a:r>
              <a:rPr lang="cs-CZ" sz="2400" b="1" i="1" dirty="0">
                <a:solidFill>
                  <a:srgbClr val="FF0000"/>
                </a:solidFill>
              </a:rPr>
              <a:t>y</a:t>
            </a:r>
            <a:r>
              <a:rPr lang="cs-CZ" sz="2400" b="1" i="1" dirty="0">
                <a:solidFill>
                  <a:srgbClr val="0070C0"/>
                </a:solidFill>
              </a:rPr>
              <a:t> </a:t>
            </a:r>
            <a:r>
              <a:rPr lang="cs-CZ" sz="2400" b="1" i="1" dirty="0"/>
              <a:t>dívky</a:t>
            </a:r>
            <a:r>
              <a:rPr lang="cs-CZ" sz="2400" b="1" i="1" dirty="0">
                <a:solidFill>
                  <a:srgbClr val="0070C0"/>
                </a:solidFill>
              </a:rPr>
              <a:t> i chlapci. </a:t>
            </a:r>
            <a:r>
              <a:rPr lang="cs-CZ" sz="2400" b="1" i="1" dirty="0"/>
              <a:t>/</a:t>
            </a:r>
            <a:r>
              <a:rPr lang="cs-CZ" sz="2400" b="1" i="1" dirty="0">
                <a:solidFill>
                  <a:srgbClr val="0070C0"/>
                </a:solidFill>
              </a:rPr>
              <a:t> Na hřiště přišl</a:t>
            </a:r>
            <a:r>
              <a:rPr lang="cs-CZ" sz="2400" b="1" i="1" dirty="0">
                <a:solidFill>
                  <a:srgbClr val="FF0000"/>
                </a:solidFill>
              </a:rPr>
              <a:t>i</a:t>
            </a:r>
            <a:r>
              <a:rPr lang="cs-CZ" sz="2400" b="1" i="1" dirty="0">
                <a:solidFill>
                  <a:srgbClr val="0070C0"/>
                </a:solidFill>
              </a:rPr>
              <a:t> dívky i </a:t>
            </a:r>
            <a:r>
              <a:rPr lang="cs-CZ" sz="2400" b="1" i="1" dirty="0"/>
              <a:t>chlapci</a:t>
            </a:r>
            <a:r>
              <a:rPr lang="cs-CZ" sz="2400" b="1" i="1" dirty="0">
                <a:solidFill>
                  <a:srgbClr val="0070C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8035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179512" y="260647"/>
            <a:ext cx="8784976" cy="6480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rgbClr val="0070C0"/>
            </a:solidFill>
          </a:ln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400" b="1" dirty="0">
                <a:solidFill>
                  <a:srgbClr val="FFFF99"/>
                </a:solidFill>
              </a:rPr>
              <a:t>Shoda přísudku s několikanásobným podmětem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8A291C5F-7C14-4BCD-9394-BB55999B5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125538"/>
            <a:ext cx="8785225" cy="5472112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9600" dirty="0"/>
              <a:t>aspoň jeden člen několikanásobného podmětu je rodu </a:t>
            </a:r>
          </a:p>
          <a:p>
            <a:pPr>
              <a:buNone/>
            </a:pPr>
            <a:r>
              <a:rPr lang="cs-CZ" sz="9600" dirty="0"/>
              <a:t>     mužského životného </a:t>
            </a:r>
            <a:r>
              <a:rPr lang="cs-CZ" sz="9600" dirty="0">
                <a:latin typeface="Century Schoolbook"/>
              </a:rPr>
              <a:t>→</a:t>
            </a:r>
            <a:r>
              <a:rPr lang="cs-CZ" sz="9600" dirty="0"/>
              <a:t> </a:t>
            </a:r>
            <a:r>
              <a:rPr lang="cs-CZ" sz="9600" b="1" i="1" dirty="0">
                <a:solidFill>
                  <a:srgbClr val="FF0000"/>
                </a:solidFill>
              </a:rPr>
              <a:t>-i</a:t>
            </a:r>
            <a:r>
              <a:rPr lang="cs-CZ" sz="9600" i="1" dirty="0"/>
              <a:t> </a:t>
            </a:r>
          </a:p>
          <a:p>
            <a:pPr algn="ctr">
              <a:buNone/>
            </a:pPr>
            <a:r>
              <a:rPr lang="cs-CZ" sz="9600" b="1" i="1" dirty="0">
                <a:solidFill>
                  <a:srgbClr val="0070C0"/>
                </a:solidFill>
              </a:rPr>
              <a:t>Psi a kočky se škádlil</a:t>
            </a:r>
            <a:r>
              <a:rPr lang="cs-CZ" sz="9600" b="1" i="1" dirty="0">
                <a:solidFill>
                  <a:srgbClr val="FF0000"/>
                </a:solidFill>
              </a:rPr>
              <a:t>i</a:t>
            </a:r>
            <a:r>
              <a:rPr lang="cs-CZ" sz="9600" b="1" i="1" dirty="0">
                <a:solidFill>
                  <a:srgbClr val="0070C0"/>
                </a:solidFill>
              </a:rPr>
              <a:t>.</a:t>
            </a:r>
            <a:br>
              <a:rPr lang="cs-CZ" sz="9600" b="1" dirty="0">
                <a:solidFill>
                  <a:srgbClr val="0070C0"/>
                </a:solidFill>
              </a:rPr>
            </a:br>
            <a:endParaRPr lang="cs-CZ" sz="9600" b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9600" dirty="0"/>
              <a:t>žádný člen několikanásobného podmětu není rodu </a:t>
            </a:r>
          </a:p>
          <a:p>
            <a:pPr>
              <a:buNone/>
            </a:pPr>
            <a:r>
              <a:rPr lang="cs-CZ" sz="9600" dirty="0"/>
              <a:t>     mužského </a:t>
            </a:r>
            <a:r>
              <a:rPr lang="cs-CZ" sz="9600" dirty="0">
                <a:latin typeface="Century Schoolbook"/>
              </a:rPr>
              <a:t>→</a:t>
            </a:r>
            <a:r>
              <a:rPr lang="cs-CZ" sz="9600" dirty="0"/>
              <a:t> </a:t>
            </a:r>
            <a:r>
              <a:rPr lang="cs-CZ" sz="9600" b="1" i="1" dirty="0">
                <a:solidFill>
                  <a:srgbClr val="FF0000"/>
                </a:solidFill>
              </a:rPr>
              <a:t>-y</a:t>
            </a:r>
            <a:r>
              <a:rPr lang="cs-CZ" sz="9600" i="1" dirty="0"/>
              <a:t> </a:t>
            </a:r>
          </a:p>
          <a:p>
            <a:pPr algn="ctr">
              <a:buNone/>
            </a:pPr>
            <a:r>
              <a:rPr lang="cs-CZ" sz="9600" b="1" i="1" dirty="0">
                <a:solidFill>
                  <a:srgbClr val="0070C0"/>
                </a:solidFill>
              </a:rPr>
              <a:t>Slepice a kuřata zobal</a:t>
            </a:r>
            <a:r>
              <a:rPr lang="cs-CZ" sz="9600" b="1" i="1" dirty="0">
                <a:solidFill>
                  <a:srgbClr val="FF0000"/>
                </a:solidFill>
              </a:rPr>
              <a:t>y</a:t>
            </a:r>
            <a:r>
              <a:rPr lang="cs-CZ" sz="9600" b="1" i="1" dirty="0">
                <a:solidFill>
                  <a:srgbClr val="0070C0"/>
                </a:solidFill>
              </a:rPr>
              <a:t> zrní.</a:t>
            </a:r>
          </a:p>
          <a:p>
            <a:pPr>
              <a:buNone/>
            </a:pPr>
            <a:endParaRPr lang="cs-CZ" sz="9600" i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9600" dirty="0"/>
              <a:t>několikanásobný podmět je složen ze jmen rodu středního </a:t>
            </a:r>
          </a:p>
          <a:p>
            <a:pPr marL="0" indent="0">
              <a:buNone/>
            </a:pPr>
            <a:r>
              <a:rPr lang="cs-CZ" sz="9600" dirty="0"/>
              <a:t>     a aspoň jedno z nich je v čísle jednotném </a:t>
            </a:r>
            <a:r>
              <a:rPr lang="cs-CZ" sz="9600" dirty="0">
                <a:latin typeface="Century Schoolbook"/>
              </a:rPr>
              <a:t>→ </a:t>
            </a:r>
            <a:r>
              <a:rPr lang="cs-CZ" sz="9600" b="1" i="1" dirty="0">
                <a:solidFill>
                  <a:srgbClr val="FF0000"/>
                </a:solidFill>
              </a:rPr>
              <a:t>-y</a:t>
            </a:r>
            <a:r>
              <a:rPr lang="cs-CZ" sz="9600" i="1" dirty="0"/>
              <a:t>: </a:t>
            </a:r>
          </a:p>
          <a:p>
            <a:pPr algn="ctr">
              <a:buNone/>
            </a:pPr>
            <a:r>
              <a:rPr lang="cs-CZ" sz="9600" b="1" i="1" dirty="0">
                <a:solidFill>
                  <a:srgbClr val="0070C0"/>
                </a:solidFill>
              </a:rPr>
              <a:t>Hříbě a kůzle se pásl</a:t>
            </a:r>
            <a:r>
              <a:rPr lang="cs-CZ" sz="9600" b="1" i="1" dirty="0">
                <a:solidFill>
                  <a:srgbClr val="FF0000"/>
                </a:solidFill>
              </a:rPr>
              <a:t>y</a:t>
            </a:r>
            <a:r>
              <a:rPr lang="cs-CZ" sz="9600" b="1" i="1" dirty="0">
                <a:solidFill>
                  <a:srgbClr val="0070C0"/>
                </a:solidFill>
              </a:rPr>
              <a:t>. Hříbě a kůzlata se pásl</a:t>
            </a:r>
            <a:r>
              <a:rPr lang="cs-CZ" sz="9600" b="1" i="1" dirty="0">
                <a:solidFill>
                  <a:srgbClr val="FF0000"/>
                </a:solidFill>
              </a:rPr>
              <a:t>y</a:t>
            </a:r>
            <a:r>
              <a:rPr lang="cs-CZ" sz="9600" b="1" i="1" dirty="0">
                <a:solidFill>
                  <a:srgbClr val="0070C0"/>
                </a:solidFill>
              </a:rPr>
              <a:t>. </a:t>
            </a:r>
          </a:p>
          <a:p>
            <a:pPr algn="ctr">
              <a:buNone/>
            </a:pPr>
            <a:endParaRPr lang="cs-CZ" sz="9600" b="1" i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9600" dirty="0"/>
              <a:t>několikanásobný podmět se skládá pouze ze jmen středního rodu        v množném čísle</a:t>
            </a:r>
          </a:p>
          <a:p>
            <a:pPr algn="ctr">
              <a:buNone/>
            </a:pPr>
            <a:r>
              <a:rPr lang="cs-CZ" sz="9600" b="1" i="1" dirty="0">
                <a:solidFill>
                  <a:srgbClr val="0070C0"/>
                </a:solidFill>
              </a:rPr>
              <a:t>Hříbata a kůzlata se pásl</a:t>
            </a:r>
            <a:r>
              <a:rPr lang="cs-CZ" sz="9600" b="1" i="1" dirty="0">
                <a:solidFill>
                  <a:srgbClr val="FF0000"/>
                </a:solidFill>
              </a:rPr>
              <a:t>a</a:t>
            </a:r>
            <a:r>
              <a:rPr lang="cs-CZ" sz="9600" b="1" i="1" dirty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101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Modro-zelená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</TotalTime>
  <Words>447</Words>
  <Application>Microsoft Office PowerPoint</Application>
  <PresentationFormat>Předvádění na obrazovce (4:3)</PresentationFormat>
  <Paragraphs>91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Schoolbook</vt:lpstr>
      <vt:lpstr>Wingdings</vt:lpstr>
      <vt:lpstr>Motiv systému Office</vt:lpstr>
      <vt:lpstr>Shoda přísudku s podmětem</vt:lpstr>
      <vt:lpstr>Podmět a přísudek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Kristýna Krupková</dc:creator>
  <cp:lastModifiedBy>Světluše Pospíšilová</cp:lastModifiedBy>
  <cp:revision>140</cp:revision>
  <cp:lastPrinted>2012-06-04T04:01:38Z</cp:lastPrinted>
  <dcterms:created xsi:type="dcterms:W3CDTF">2011-06-20T10:40:08Z</dcterms:created>
  <dcterms:modified xsi:type="dcterms:W3CDTF">2021-02-04T16:51:54Z</dcterms:modified>
</cp:coreProperties>
</file>